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2"/>
  </p:notesMasterIdLst>
  <p:sldIdLst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66" r:id="rId12"/>
    <p:sldId id="258" r:id="rId13"/>
    <p:sldId id="259" r:id="rId14"/>
    <p:sldId id="260" r:id="rId15"/>
    <p:sldId id="261" r:id="rId16"/>
    <p:sldId id="265" r:id="rId17"/>
    <p:sldId id="262" r:id="rId18"/>
    <p:sldId id="263" r:id="rId19"/>
    <p:sldId id="264" r:id="rId20"/>
    <p:sldId id="283" r:id="rId21"/>
    <p:sldId id="284" r:id="rId22"/>
    <p:sldId id="285" r:id="rId23"/>
    <p:sldId id="301" r:id="rId24"/>
    <p:sldId id="302" r:id="rId25"/>
    <p:sldId id="303" r:id="rId26"/>
    <p:sldId id="304" r:id="rId27"/>
    <p:sldId id="305" r:id="rId28"/>
    <p:sldId id="288" r:id="rId29"/>
    <p:sldId id="289" r:id="rId30"/>
    <p:sldId id="29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0" autoAdjust="0"/>
    <p:restoredTop sz="67089" autoAdjust="0"/>
  </p:normalViewPr>
  <p:slideViewPr>
    <p:cSldViewPr snapToGrid="0">
      <p:cViewPr varScale="1">
        <p:scale>
          <a:sx n="61" d="100"/>
          <a:sy n="61" d="100"/>
        </p:scale>
        <p:origin x="20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49E29-7464-4F30-BD18-6289C2FB3678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3AF2A-9E94-4981-BDDA-135DFDB07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3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Return a new distributed dataset formed by passing each element of the source through a function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Similar to map, but each input item can be mapped to 0 or more output items (so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return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rather than a single item).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3AF2A-9E94-4981-BDDA-135DFDB07D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4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EDDCF76-B524-4C5F-81F2-AB986405C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0C9E8A36-2E61-4280-BF48-A26D1B73B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796F3F4-D903-444B-B45E-49E6EDA4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3DDF206-0A6D-43D3-A0A8-24BD3171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530284F-E0EB-4E10-B454-6FEC9AA7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1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B3A5D6F-6D4A-479C-97FE-18CEA5D3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F7491A6D-9BE2-41A6-BE64-1D8EE7D37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311B95B-EC8E-4642-A9AA-6D06B511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1F28222B-BF84-48C4-9C6C-8C31B83F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0914539-7330-4F84-A39E-E32E6DC9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B5477AD6-0978-4444-826B-785B68EB6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A768FE1A-D1EB-4EE2-9AF6-32FF377D0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1CBCE0E-296A-4ED8-A44F-2577C62B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5A77C844-BBD7-450B-B637-EF7CA82D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25F9702-CFFA-42C8-B411-21519535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6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9044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9632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2228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347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2380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矩形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46099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74739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0599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0B2A2F0-E6BE-41DC-9382-B88A16D8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4CDCAE9-36B4-4B07-8FF2-B6853882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940C29D-BF14-4D94-A438-A0C8A646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F51D44AD-3128-4F73-BCAB-58984CF6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0B8E312-402E-4EB9-98C1-CA37B64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9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矩形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983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08431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86953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54659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66782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15355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39537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38" name="图像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41550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文本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2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1219200">
              <a:lnSpc>
                <a:spcPct val="100000"/>
              </a:lnSpc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8" name="正文级别 1…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2" cy="4555202"/>
          </a:xfrm>
          <a:prstGeom prst="rect">
            <a:avLst/>
          </a:prstGeom>
        </p:spPr>
        <p:txBody>
          <a:bodyPr lIns="121899" tIns="121899" rIns="121899" bIns="121899" anchor="t"/>
          <a:lstStyle>
            <a:lvl1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■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02196" y="6271715"/>
            <a:ext cx="426014" cy="416613"/>
          </a:xfrm>
          <a:prstGeom prst="rect">
            <a:avLst/>
          </a:prstGeom>
        </p:spPr>
        <p:txBody>
          <a:bodyPr lIns="121899" tIns="121899" rIns="121899" bIns="121899"/>
          <a:lstStyle>
            <a:lvl1pPr defTabSz="1219200"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5566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BAE3EE2-5AF9-4DAB-A488-7B7AC51A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C44CCF2C-CD99-408E-BE40-67E20AA9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E530B562-101E-4B0A-869F-D968BFA35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C7DC444-D970-4BEC-9B6B-AC70BEA3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6B5D0343-D427-45E0-8525-961AD9E6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6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FD40684-2828-4158-8FED-2A95C6F0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EC41D5D2-CD5B-4975-A660-FB71A1D97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77ED1CE-6F30-4C95-92FE-5A85850D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6D34713-30A2-413B-AA55-7E6E6B93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AADDC74-51FC-42B9-ABF3-D8A150D6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43405EE-6045-4F20-80BA-F16B699D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6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2035404-E0CC-4655-B26F-5D0D5A0D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69E5BCD-AA05-4A13-B137-71243D631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142D56E8-2AD5-4836-AEE5-045AFE581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1245297B-7429-4023-95FD-E3AAB303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133277A-E40B-4F89-8FFA-5707F39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475C79B1-BE49-44AA-8C42-B9F32B21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188EB99E-CBA5-4A38-9743-C63369AD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1E42A234-71F3-4D3C-8E5C-A6F1F6C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8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B3BEF0A-681D-4EAA-9DD3-6866A16B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96629858-FD02-4FF9-8B0F-E1C5A2D8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6C39C3C7-E226-4AFA-B0F7-54F62F4B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BA255D8-C9E6-4ED3-AB90-4DC10040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A2EDAD74-EAA6-47F6-A196-818D4F29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F80E2415-E79B-459B-BF1E-9B6457EF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0B75676B-3307-4DA2-AC93-0EB3AAE5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84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F056306-1E16-4C7B-A59F-14BBD1D2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4195222-0C17-41AD-9172-955EBF89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CFA6993-01C7-42DF-AB7A-D31414994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89E2DAF-EAB0-4F7C-8612-AB0E6A39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6C03FF3B-0335-4FB7-892B-6D928400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2253906-46D9-42BF-899A-15ABEDC2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8C2BFE4-64A6-4189-861D-AD6D5E28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20638FEC-C48F-4D0A-87D6-FCB6B1545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F93F293F-F52E-4003-A8B1-72C2E5814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A366534D-2153-4CC1-B2B5-E64B1AC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D740B64E-2451-406B-9726-B924FD5E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C1B27B3-59AC-4584-81D4-4FF227D5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5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66885268-F052-4E84-8010-9C937514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99417E41-D325-4643-A615-93BA5F475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7AD08C9-8A31-4A75-8052-14F055877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B42A-F85D-421D-9609-92701923E104}" type="datetimeFigureOut">
              <a:rPr lang="zh-CN" altLang="en-US" smtClean="0"/>
              <a:t>17/9/26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AF1035EA-8968-4428-986E-0ECEFB6C0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49C19045-CD32-444B-BFB8-AAC58380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8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3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768350" marR="0" indent="-3111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21722" marR="0" indent="-407322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8694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381955" marR="0" indent="-55315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jianshu.com/p/c0181667daa0" TargetMode="External"/><Relationship Id="rId3" Type="http://schemas.openxmlformats.org/officeDocument/2006/relationships/hyperlink" Target="https://stackoverflow.com/questions/31508083/difference-between-dataframe-in-spark-2-0-i-e-datasetrow-and-rdd-in-spark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Resilient Distributed Datasets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8" y="1690687"/>
            <a:ext cx="9525002" cy="4128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 algn="ctr">
              <a:spcBef>
                <a:spcPts val="0"/>
              </a:spcBef>
              <a:buNone/>
            </a:pP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Matei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Zaharia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,</a:t>
            </a:r>
            <a:r>
              <a:rPr lang="en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Mosharaf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Chowdhury,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Tathagata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Das,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Ankur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 Dave, Justin Ma, Murphy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McCauley,Michael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J.Franklin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,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Scott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Shenker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, Ion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Stoica</a:t>
            </a:r>
            <a:endParaRPr lang="en-US" sz="1600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1600" i="1" dirty="0">
                <a:latin typeface="Ubuntu"/>
                <a:ea typeface="Ubuntu"/>
                <a:cs typeface="Ubuntu"/>
                <a:sym typeface="Ubuntu"/>
              </a:rPr>
              <a:t>University of California, Berkeley</a:t>
            </a: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algn="ctr">
              <a:spcBef>
                <a:spcPts val="0"/>
              </a:spcBef>
              <a:buNone/>
            </a:pP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Presented by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Jinxiaoyu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Zhi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, Dong Chen,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Huanyu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Zhao</a:t>
            </a:r>
            <a:endParaRPr lang="en" altLang="zh-CN" sz="1400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3200" i="1" dirty="0"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7198311"/>
            <a:ext cx="4667794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1390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E47A630-7CFD-4100-AC47-2FF673C1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Transformations and actions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52BE3BA-3F83-4CA8-990E-5D59D1576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77122"/>
            <a:ext cx="5434147" cy="1319622"/>
          </a:xfrm>
        </p:spPr>
        <p:txBody>
          <a:bodyPr>
            <a:normAutofit fontScale="92500"/>
          </a:bodyPr>
          <a:lstStyle/>
          <a:p>
            <a:r>
              <a:rPr lang="en-US" altLang="zh-CN" smtClean="0"/>
              <a:t>RDD{1,2,3,3}</a:t>
            </a:r>
            <a:endParaRPr lang="en-US" altLang="zh-CN" dirty="0"/>
          </a:p>
          <a:p>
            <a:pPr lvl="1"/>
            <a:r>
              <a:rPr lang="en-US" altLang="zh-CN" b="1" dirty="0"/>
              <a:t>Map</a:t>
            </a:r>
            <a:r>
              <a:rPr lang="en-US" altLang="zh-CN" dirty="0"/>
              <a:t>(x-&gt;x+1): RDD{2,3,4,4}</a:t>
            </a:r>
          </a:p>
          <a:p>
            <a:pPr lvl="1"/>
            <a:r>
              <a:rPr lang="en-US" altLang="zh-CN" b="1" dirty="0" err="1"/>
              <a:t>Flatmap</a:t>
            </a:r>
            <a:r>
              <a:rPr lang="en-US" altLang="zh-CN" dirty="0"/>
              <a:t>(x-&gt;x.to(3)): RDD{1,2,3,2,3,3,3}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8D0F4C18-E350-409C-BE1E-3D62BBB6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26" y="1330620"/>
            <a:ext cx="7158445" cy="343038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="" xmlns:a16="http://schemas.microsoft.com/office/drawing/2014/main" id="{671318B0-61D3-45FB-941F-2C68A604FAA7}"/>
              </a:ext>
            </a:extLst>
          </p:cNvPr>
          <p:cNvSpPr txBox="1">
            <a:spLocks/>
          </p:cNvSpPr>
          <p:nvPr/>
        </p:nvSpPr>
        <p:spPr>
          <a:xfrm>
            <a:off x="5434148" y="5277122"/>
            <a:ext cx="6910252" cy="1319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val a = sc.parallelize(List((1,2),(1,3),(3,4),(3,6))) </a:t>
            </a:r>
          </a:p>
          <a:p>
            <a:pPr lvl="1"/>
            <a:r>
              <a:rPr lang="en-US" altLang="zh-CN"/>
              <a:t>a.</a:t>
            </a:r>
            <a:r>
              <a:rPr lang="en-US" altLang="zh-CN" b="1"/>
              <a:t>reduceByKey</a:t>
            </a:r>
            <a:r>
              <a:rPr lang="en-US" altLang="zh-CN"/>
              <a:t>((x,y) =&gt; x + y): (1, 5) (3, 10)</a:t>
            </a:r>
          </a:p>
          <a:p>
            <a:pPr lvl="1"/>
            <a:r>
              <a:rPr lang="en-US" altLang="zh-CN"/>
              <a:t>a.</a:t>
            </a:r>
            <a:r>
              <a:rPr lang="en-US" altLang="zh-CN" b="1"/>
              <a:t>groupByKey</a:t>
            </a:r>
            <a:r>
              <a:rPr lang="en-US" altLang="zh-CN"/>
              <a:t>(): (1, (2, 3)) (3, (4, 6))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58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Representing RDD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5" name="Resource allocation…"/>
          <p:cNvSpPr txBox="1">
            <a:spLocks noGrp="1"/>
          </p:cNvSpPr>
          <p:nvPr>
            <p:ph type="body" sz="half" idx="1"/>
          </p:nvPr>
        </p:nvSpPr>
        <p:spPr>
          <a:xfrm>
            <a:off x="838200" y="1027906"/>
            <a:ext cx="6428104" cy="2816991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Graph-based representation</a:t>
            </a:r>
            <a:endParaRPr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Track lineage across a wide range of transformations without adding special logic.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7" name="Resource sharing…"/>
          <p:cNvSpPr txBox="1"/>
          <p:nvPr/>
        </p:nvSpPr>
        <p:spPr>
          <a:xfrm>
            <a:off x="860969" y="3587931"/>
            <a:ext cx="7499260" cy="2717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/>
          <a:p>
            <a:pPr marL="228600" lvl="0" indent="-228600" eaLnBrk="1" fontAlgn="auto" hangingPunct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800" b="1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Interfaces of RDD</a:t>
            </a:r>
            <a:endParaRPr sz="2800" b="1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Partitions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, which are atomic pieces of dataset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Dependencies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on parent RDD</a:t>
            </a: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Functions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for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comput</a:t>
            </a:r>
            <a:r>
              <a:rPr lang="en-US" sz="2400" kern="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ing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the dataset based on parents</a:t>
            </a:r>
          </a:p>
          <a:p>
            <a:pPr marL="685800" lvl="1" indent="-228600" hangingPunct="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artition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schema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m</a:t>
            </a:r>
            <a:r>
              <a:rPr lang="en-US" altLang="zh-CN" sz="2400" kern="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etadata</a:t>
            </a:r>
            <a:r>
              <a:rPr lang="en-US" altLang="zh-CN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 hangingPunct="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Data placement </a:t>
            </a:r>
            <a:r>
              <a:rPr lang="en-US" altLang="zh-CN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metadata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="" xmlns:a16="http://schemas.microsoft.com/office/drawing/2014/main" id="{A7DB75D8-C3DA-4822-A5A9-1FA1AC1D4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315" y="3666455"/>
            <a:ext cx="4391155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77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Dependencies between RDDs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759822" y="1811383"/>
            <a:ext cx="6006738" cy="429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Narrow dependencies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Each partition of the parent RDD is used by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at most one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partition of the child RDD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 to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</a:t>
            </a: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Wide dependencies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Multiple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child partitions may depend on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parent RDD 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 to many</a:t>
            </a:r>
          </a:p>
          <a:p>
            <a:pPr marL="457200" lvl="1" indent="0">
              <a:spcBef>
                <a:spcPts val="500"/>
              </a:spcBef>
              <a:buNone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  <a:p>
            <a:pPr marL="228600" lvl="1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Example :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Narrow: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map, filter, union, join(co-</a:t>
            </a:r>
            <a:r>
              <a:rPr lang="en-US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partioned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Wide: </a:t>
            </a:r>
            <a:r>
              <a:rPr lang="en-US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groupByKey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,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join(co-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partioned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)</a:t>
            </a:r>
          </a:p>
          <a:p>
            <a:pPr marL="781972" lvl="2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FEB6AA38-9AAF-4770-9F79-279FB118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71" y="1690688"/>
            <a:ext cx="4841019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17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CC440D6-3B65-4215-8EC9-833F9DB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Differences between types of dependencies</a:t>
            </a:r>
            <a:endParaRPr lang="zh-CN" altLang="en-US" dirty="0"/>
          </a:p>
        </p:txBody>
      </p:sp>
      <p:sp>
        <p:nvSpPr>
          <p:cNvPr id="5" name="Resource allocation…">
            <a:extLst>
              <a:ext uri="{FF2B5EF4-FFF2-40B4-BE49-F238E27FC236}">
                <a16:creationId xmlns="" xmlns:a16="http://schemas.microsoft.com/office/drawing/2014/main" id="{F4659CB6-D274-491E-A10F-00E3E2BD11FD}"/>
              </a:ext>
            </a:extLst>
          </p:cNvPr>
          <p:cNvSpPr txBox="1">
            <a:spLocks/>
          </p:cNvSpPr>
          <p:nvPr/>
        </p:nvSpPr>
        <p:spPr>
          <a:xfrm>
            <a:off x="838197" y="1690687"/>
            <a:ext cx="7852957" cy="4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Execution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Narrow dependencies: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Pipelined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execution on one cluster node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The node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can compute all the parent partitions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Wide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Require data from all parent partitions to be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available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and to be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shuffled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across the nodes by MapReduce</a:t>
            </a:r>
          </a:p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Recovery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Narrow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Only need to recomputed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the lost parent partitions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Can be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recomputed in parallel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 different nodes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Wide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Complete re-execution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because of the loss of some partition from all the ancestors of an RDD</a:t>
            </a:r>
          </a:p>
          <a:p>
            <a:pPr marL="457200" lvl="1" indent="0">
              <a:spcBef>
                <a:spcPts val="500"/>
              </a:spcBef>
              <a:buNone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2441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6326D0-2E80-4153-A5E9-87DB774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Scheduling-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DAG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F68CAFB2-50E3-4AC7-A87F-DC6BCB12652E}"/>
              </a:ext>
            </a:extLst>
          </p:cNvPr>
          <p:cNvSpPr txBox="1">
            <a:spLocks/>
          </p:cNvSpPr>
          <p:nvPr/>
        </p:nvSpPr>
        <p:spPr>
          <a:xfrm>
            <a:off x="206432" y="1158533"/>
            <a:ext cx="7082642" cy="4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</a:rPr>
              <a:t>Examine RDD’s lineage graph to build a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DAG(</a:t>
            </a:r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Directed </a:t>
            </a:r>
            <a:r>
              <a:rPr lang="en-US" altLang="zh-CN" sz="24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Acyclical</a:t>
            </a:r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 Graphs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</a:rPr>
              <a:t>of stages to execute</a:t>
            </a:r>
          </a:p>
          <a:p>
            <a:pPr lvl="1"/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Stage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contains as many pipelined transformations with narrow dependencies as possible.</a:t>
            </a:r>
          </a:p>
          <a:p>
            <a:pPr lvl="1"/>
            <a:r>
              <a:rPr lang="en-US" sz="2400" b="1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Stages boundaries</a:t>
            </a:r>
          </a:p>
          <a:p>
            <a:pPr lvl="2"/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the shuffle operations required for wide dependencies</a:t>
            </a:r>
          </a:p>
          <a:p>
            <a:pPr lvl="2"/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already computed partitions that can </a:t>
            </a:r>
            <a:r>
              <a:rPr lang="en-US" sz="200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shortcircuit</a:t>
            </a: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the computation of a parent RDD</a:t>
            </a:r>
          </a:p>
          <a:p>
            <a:pPr lvl="1"/>
            <a:r>
              <a:rPr lang="en-US" sz="24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Scheduler launches tasks to compute missing partitions from each stage until it has computed the target RDD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23DACCE3-A9B0-4021-8E73-D36B293A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074" y="1306285"/>
            <a:ext cx="4757067" cy="43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685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C6326D0-2E80-4153-A5E9-87DB774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Scheduling-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DAG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F68CAFB2-50E3-4AC7-A87F-DC6BCB12652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9642962" cy="372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</a:rPr>
              <a:t>Assigns tasks to machines based </a:t>
            </a:r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on </a:t>
            </a:r>
            <a:r>
              <a:rPr lang="en-US" altLang="zh-CN" sz="26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data locality </a:t>
            </a:r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using delay scheduling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 is available in memory on a node</a:t>
            </a:r>
          </a:p>
          <a:p>
            <a:pPr lvl="1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 containing RDD has provides preferred locations</a:t>
            </a:r>
          </a:p>
          <a:p>
            <a:pPr lvl="1"/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228600" lvl="1" indent="-228600"/>
            <a:r>
              <a:rPr lang="en-US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a task fails</a:t>
            </a:r>
          </a:p>
          <a:p>
            <a:pPr marL="781972" lvl="2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stage’s parents are still available</a:t>
            </a:r>
          </a:p>
          <a:p>
            <a:pPr marL="1329689" lvl="3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re-run it on another node</a:t>
            </a:r>
          </a:p>
          <a:p>
            <a:pPr marL="781972" lvl="2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unavailable:</a:t>
            </a:r>
          </a:p>
          <a:p>
            <a:pPr marL="1329689" lvl="3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resubmit tasks to compute the missing partitions in parallel.</a:t>
            </a:r>
          </a:p>
        </p:txBody>
      </p:sp>
    </p:spTree>
    <p:extLst>
      <p:ext uri="{BB962C8B-B14F-4D97-AF65-F5344CB8AC3E}">
        <p14:creationId xmlns:p14="http://schemas.microsoft.com/office/powerpoint/2010/main" val="794249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82781AD-E1FF-48E5-989B-6F45B614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Interpreter Integration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80D9E5E-6DF9-4D67-9466-BA7A9436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634" y="1506582"/>
            <a:ext cx="5756366" cy="424107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 Spark interactively from the interpreter to query big datasets.</a:t>
            </a: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Compile a class for each line</a:t>
            </a: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Interpreter serve these classes over HTTP.</a:t>
            </a:r>
            <a:endParaRPr lang="zh-CN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DAC22054-70C5-4C9E-93B1-7FD2FF14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67" y="1431878"/>
            <a:ext cx="5745299" cy="43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92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F84B22F-ED8C-476B-95B5-24555F26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Management</a:t>
            </a:r>
            <a:endParaRPr lang="zh-CN" altLang="en-US" dirty="0"/>
          </a:p>
        </p:txBody>
      </p:sp>
      <p:sp>
        <p:nvSpPr>
          <p:cNvPr id="5" name="Resource allocation…">
            <a:extLst>
              <a:ext uri="{FF2B5EF4-FFF2-40B4-BE49-F238E27FC236}">
                <a16:creationId xmlns="" xmlns:a16="http://schemas.microsoft.com/office/drawing/2014/main" id="{68E12A6B-0F72-4DDD-ACAD-6F34B0A02359}"/>
              </a:ext>
            </a:extLst>
          </p:cNvPr>
          <p:cNvSpPr txBox="1">
            <a:spLocks/>
          </p:cNvSpPr>
          <p:nvPr/>
        </p:nvSpPr>
        <p:spPr>
          <a:xfrm>
            <a:off x="838200" y="1785257"/>
            <a:ext cx="10770328" cy="470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Storage of persistent RDDs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in-memory storage as 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deserialized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Java objects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fastest performance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in-memory storage as serialized data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more memory-efficient representation than Java object graphs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lower performance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on-disk storage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Suitable for RDDs that are too large to keep in RAM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costly to 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recompute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on each use</a:t>
            </a:r>
          </a:p>
          <a:p>
            <a:pPr lvl="2"/>
            <a:endParaRPr lang="en-US" altLang="zh-CN" sz="2400" kern="0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228600" lvl="2" indent="-228600"/>
            <a:r>
              <a:rPr lang="en-US" altLang="zh-CN" sz="29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LRU eviction policy at the level of RDDs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Evict a partition from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the least recently accessed RDD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when no enough space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(victim RDD == new partition RDD) , Keep the old partition in memory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Most operations will run tasks over an entire RDD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Prevent cycling partitions from the same RDD in and out</a:t>
            </a:r>
          </a:p>
          <a:p>
            <a:pPr marL="781972" lvl="2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52933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AEA94A1-E9CA-4399-971F-66DA6E49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AF3939B-8DDB-4819-8591-55A57A72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022" y="1690688"/>
            <a:ext cx="11615057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Useful for RDDs with long lineage graphs containing </a:t>
            </a:r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wide dependencies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 node failure in the cluster requires a full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recomputation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Materialize intermediate records on the nodes holding parent partitions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28600" lvl="1" indent="-228600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Spark provides an API for checkpointing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User can decide which data to checkpoint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Automatic checkpointing - select an optimal set of RDDs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28600" lvl="1" indent="-228600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Read-only nature of RDDs makes them simpler to checkpoint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1557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 Applications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6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Logistic Regression</a:t>
                </a:r>
              </a:p>
              <a:p>
                <a:pPr marL="781972" lvl="2" indent="-228600"/>
                <a:r>
                  <a:rPr lang="en-US" altLang="zh-CN" sz="2400" dirty="0">
                    <a:sym typeface="Gill Sans Light"/>
                  </a:rPr>
                  <a:t>Function: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sym typeface="Gill Sans Light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  <a:sym typeface="Gill Sans Light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sz="2400" i="1" dirty="0">
                            <a:latin typeface="Cambria Math" charset="0"/>
                            <a:sym typeface="Gill Sans Ligh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latin typeface="Cambria Math" charset="0"/>
                            <a:sym typeface="Gill Sans Light"/>
                          </a:rPr>
                          <m:t>(1+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∗</m:t>
                                </m:r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 dirty="0">
                            <a:latin typeface="Cambria Math" charset="0"/>
                            <a:sym typeface="Gill Sans Light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400" dirty="0">
                  <a:latin typeface="+mn-ea"/>
                  <a:cs typeface="Gill Sans Light"/>
                  <a:sym typeface="Gill Sans Light"/>
                </a:endParaRPr>
              </a:p>
              <a:p>
                <a:pPr>
                  <a:buFont typeface="Arial" charset="0"/>
                  <a:buChar char="•"/>
                </a:pPr>
                <a:endParaRPr kumimoji="1" lang="en-US" altLang="zh-CN" dirty="0"/>
              </a:p>
              <a:p>
                <a:r>
                  <a:rPr kumimoji="1" lang="en-US" altLang="zh-CN" dirty="0"/>
                  <a:t>PageRank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𝑅𝑎𝑛𝑘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en-US" altLang="zh-CN" dirty="0"/>
                  <a:t> + (1-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b="0" i="1" smtClean="0">
                            <a:latin typeface="Cambria Math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98" y="2204244"/>
            <a:ext cx="511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</a:rPr>
              <a:t>Different cluster computing frameworks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MapReduce, Dryad,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Pregrel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Flush intermediate results to disk</a:t>
            </a:r>
          </a:p>
          <a:p>
            <a:r>
              <a:rPr lang="en-US" altLang="zh-CN" b="1" dirty="0">
                <a:latin typeface="+mn-ea"/>
              </a:rPr>
              <a:t>Inefficient for data reuse</a:t>
            </a:r>
            <a:endParaRPr lang="zh-CN" altLang="en-US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Iterative algorithms (PageRank, K-means, logistic regression, </a:t>
            </a:r>
            <a:r>
              <a:rPr lang="en-US" altLang="zh-CN" sz="2400" dirty="0" err="1">
                <a:latin typeface="+mn-ea"/>
                <a:ea typeface="Gill Sans Light"/>
                <a:cs typeface="Gill Sans Light"/>
                <a:sym typeface="Gill Sans Light"/>
              </a:rPr>
              <a:t>etc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Iterative data mining tools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156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991791"/>
            <a:ext cx="5168900" cy="3594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691"/>
            <a:ext cx="5105400" cy="3378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60218" y="1321360"/>
            <a:ext cx="380757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Iterative Machine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Learning Applications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567" y="5654180"/>
            <a:ext cx="53311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Why different speed in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Logistic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Regression and K-Means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4832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=""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60218" y="1321360"/>
            <a:ext cx="10009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PageRank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08200"/>
            <a:ext cx="516890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3457" y="4999839"/>
            <a:ext cx="26974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increase the speed?</a:t>
            </a:r>
          </a:p>
        </p:txBody>
      </p:sp>
    </p:spTree>
    <p:extLst>
      <p:ext uri="{BB962C8B-B14F-4D97-AF65-F5344CB8AC3E}">
        <p14:creationId xmlns:p14="http://schemas.microsoft.com/office/powerpoint/2010/main" val="6567631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DataFrame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data frame is a table, or two-dimensional array-like structure, in which each column contains measurements on one variable, and each row contains one case</a:t>
            </a:r>
            <a:r>
              <a:rPr lang="en-US" altLang="zh-CN" dirty="0" smtClean="0"/>
              <a:t>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5668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DataFrame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RDD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159642" cy="4351338"/>
          </a:xfrm>
        </p:spPr>
        <p:txBody>
          <a:bodyPr/>
          <a:lstStyle/>
          <a:p>
            <a:r>
              <a:rPr kumimoji="1" lang="en-US" altLang="zh-CN" dirty="0" err="1" smtClean="0"/>
              <a:t>Similiarity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16" y="2027090"/>
            <a:ext cx="7550981" cy="41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279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err="1" smtClean="0"/>
              <a:t>DataFrame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RDD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560442" cy="4351338"/>
          </a:xfrm>
        </p:spPr>
        <p:txBody>
          <a:bodyPr/>
          <a:lstStyle/>
          <a:p>
            <a:r>
              <a:rPr lang="en-US" altLang="zh-CN" dirty="0" smtClean="0"/>
              <a:t>Difference:</a:t>
            </a:r>
          </a:p>
          <a:p>
            <a:pPr lvl="1"/>
            <a:r>
              <a:rPr lang="en-US" altLang="zh-CN" dirty="0" smtClean="0"/>
              <a:t>A</a:t>
            </a:r>
            <a:r>
              <a:rPr lang="en-US" altLang="zh-CN" dirty="0"/>
              <a:t> </a:t>
            </a:r>
            <a:r>
              <a:rPr lang="en-US" altLang="zh-CN" dirty="0" err="1"/>
              <a:t>DataFrame</a:t>
            </a:r>
            <a:r>
              <a:rPr lang="en-US" altLang="zh-CN" dirty="0"/>
              <a:t> has additional metadata due to its tabular format, which allows Spark to run certain optimizations on the finalized query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/>
              <a:t>An RDD, </a:t>
            </a:r>
            <a:r>
              <a:rPr lang="en-US" altLang="zh-CN" dirty="0" smtClean="0"/>
              <a:t>is </a:t>
            </a:r>
            <a:r>
              <a:rPr lang="en-US" altLang="zh-CN" dirty="0"/>
              <a:t>merely a </a:t>
            </a:r>
            <a:r>
              <a:rPr lang="en-US" altLang="zh-CN" b="1" dirty="0"/>
              <a:t>R</a:t>
            </a:r>
            <a:r>
              <a:rPr lang="en-US" altLang="zh-CN" dirty="0"/>
              <a:t>esilient </a:t>
            </a:r>
            <a:r>
              <a:rPr lang="en-US" altLang="zh-CN" b="1" dirty="0"/>
              <a:t>D</a:t>
            </a:r>
            <a:r>
              <a:rPr lang="en-US" altLang="zh-CN" dirty="0"/>
              <a:t>istributed </a:t>
            </a:r>
            <a:r>
              <a:rPr lang="en-US" altLang="zh-CN" b="1" dirty="0"/>
              <a:t>D</a:t>
            </a:r>
            <a:r>
              <a:rPr lang="en-US" altLang="zh-CN" dirty="0"/>
              <a:t>ataset that is more of a </a:t>
            </a:r>
            <a:r>
              <a:rPr lang="en-US" altLang="zh-CN" dirty="0" err="1"/>
              <a:t>blackbox</a:t>
            </a:r>
            <a:r>
              <a:rPr lang="en-US" altLang="zh-CN" dirty="0"/>
              <a:t> of data that cannot be optimized as the operations that can be performed against it, are not as constrained.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762321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Proposed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560442" cy="4351338"/>
          </a:xfrm>
        </p:spPr>
        <p:txBody>
          <a:bodyPr/>
          <a:lstStyle/>
          <a:p>
            <a:r>
              <a:rPr lang="en-US" altLang="zh-CN" dirty="0" smtClean="0"/>
              <a:t>Enhance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execution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:RDD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edit</a:t>
            </a:r>
            <a:r>
              <a:rPr lang="zh-CN" altLang="en-US" dirty="0" smtClean="0"/>
              <a:t> 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objects.</a:t>
            </a:r>
          </a:p>
          <a:p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I/O: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trim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</a:p>
          <a:p>
            <a:r>
              <a:rPr lang="en-US" altLang="zh-CN" dirty="0" smtClean="0"/>
              <a:t>Perform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DataFrame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3096930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Further</a:t>
            </a:r>
            <a:r>
              <a:rPr lang="zh-CN" altLang="en-US" dirty="0" smtClean="0"/>
              <a:t> </a:t>
            </a:r>
            <a:r>
              <a:rPr lang="en-US" altLang="zh-CN" dirty="0" err="1"/>
              <a:t>I</a:t>
            </a:r>
            <a:r>
              <a:rPr lang="en-US" altLang="zh-CN" dirty="0" err="1" smtClean="0"/>
              <a:t>nformatin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9560442" cy="4351338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www.jianshu.com/p/c0181667daa0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https://stackoverflow.com/questions/31508083/difference-between-dataframe-in-spark-2-0-i-e-datasetrow-and-rdd-in-spark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192167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908526" cy="4351338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/>
              <a:t>Only </a:t>
            </a:r>
            <a:r>
              <a:rPr kumimoji="1" lang="en-US" altLang="zh-CN" dirty="0" err="1"/>
              <a:t>mapReduce</a:t>
            </a:r>
            <a:endParaRPr kumimoji="1" lang="en-US" altLang="zh-CN" dirty="0"/>
          </a:p>
          <a:p>
            <a:pPr>
              <a:buFont typeface="Arial" charset="0"/>
              <a:buChar char="•"/>
            </a:pPr>
            <a:r>
              <a:rPr kumimoji="1" lang="en-US" altLang="zh-CN" dirty="0"/>
              <a:t>A general </a:t>
            </a:r>
            <a:r>
              <a:rPr kumimoji="1" lang="en-US" altLang="zh-CN" dirty="0" err="1"/>
              <a:t>prupose</a:t>
            </a:r>
            <a:r>
              <a:rPr kumimoji="1" lang="en-US" altLang="zh-CN" dirty="0"/>
              <a:t> resource management layer named YARN with different function models</a:t>
            </a:r>
          </a:p>
          <a:p>
            <a:pPr>
              <a:buFont typeface="Arial" charset="0"/>
              <a:buChar char="•"/>
            </a:pPr>
            <a:r>
              <a:rPr kumimoji="1" lang="en-US" altLang="zh-CN" dirty="0"/>
              <a:t>A common set of building blocks used by applications for their customized implementation using Apache </a:t>
            </a:r>
            <a:r>
              <a:rPr kumimoji="1" lang="en-US" altLang="zh-CN" dirty="0" err="1"/>
              <a:t>Tez</a:t>
            </a:r>
            <a:r>
              <a:rPr kumimoji="1" lang="en-US" altLang="zh-CN" dirty="0"/>
              <a:t> on YARN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07" y="2109736"/>
            <a:ext cx="6464420" cy="31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39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92922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/>
              <a:t>DAG: Directed Acyclic Graph representing the structure of a data processing workflow. Data flows in the direction of the edges.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6" y="2754848"/>
            <a:ext cx="10058400" cy="37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935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670844"/>
            <a:ext cx="5422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8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CC440D6-3B65-4215-8EC9-833F9DB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framework</a:t>
            </a:r>
            <a:r>
              <a:rPr lang="is-IS" altLang="zh-CN" dirty="0"/>
              <a:t>…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5DA61CEA-22D6-4824-A489-69E03476F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Resilient Distributed Datasets (RDDs)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Optimize data placement: Keep intermediate results in memory 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Good fit for parallel applications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Achieve fault-tolerance efficiently</a:t>
            </a:r>
          </a:p>
          <a:p>
            <a:r>
              <a:rPr lang="en-US" altLang="zh-CN" sz="3200" b="1" dirty="0">
                <a:latin typeface="+mn-ea"/>
              </a:rPr>
              <a:t>Main challenge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Provide</a:t>
            </a:r>
            <a:r>
              <a:rPr lang="en-US" altLang="zh-CN" sz="2400" dirty="0">
                <a:ea typeface="Gill Sans Light"/>
                <a:cs typeface="Gill Sans Light"/>
                <a:sym typeface="Gill Sans Light"/>
              </a:rPr>
              <a:t> 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fault-t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olerance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 efficiently</a:t>
            </a:r>
          </a:p>
        </p:txBody>
      </p:sp>
    </p:spTree>
    <p:extLst>
      <p:ext uri="{BB962C8B-B14F-4D97-AF65-F5344CB8AC3E}">
        <p14:creationId xmlns:p14="http://schemas.microsoft.com/office/powerpoint/2010/main" val="29618023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</a:rPr>
              <a:t>Resilient Distributed Datasets (RDDs)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RDD Abstraction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dirty="0">
                <a:latin typeface="+mn-ea"/>
                <a:cs typeface="Gill Sans Light"/>
                <a:sym typeface="Gill Sans Light"/>
              </a:rPr>
              <a:t>Read-only, no random write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Coarse-grained transformations: map, filter, and join,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Logging the transformations (lineage) rather than datasets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Only be Created through operations on: 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data in stable storage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other RDDs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dirty="0">
                <a:latin typeface="+mn-ea"/>
                <a:cs typeface="Gill Sans Light"/>
                <a:sym typeface="Gill Sans Light"/>
              </a:rPr>
              <a:t>Implemented in Spark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Users can control two aspects: persistence and partitioning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altLang="zh-CN" sz="2400" dirty="0">
              <a:latin typeface="+mn-ea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28268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latin typeface="+mn-ea"/>
              </a:rPr>
              <a:t>Spark runtime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One driver program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Defines RDDs and invokes actions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Track the RDDs’ lineage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 cluster of workers 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Store RDD partitions in RAM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altLang="zh-CN" b="1" dirty="0">
              <a:latin typeface="+mn-ea"/>
            </a:endParaRPr>
          </a:p>
          <a:p>
            <a:r>
              <a:rPr lang="en-US" altLang="zh-CN" b="1" dirty="0">
                <a:latin typeface="+mn-ea"/>
              </a:rPr>
              <a:t>Language-integrated API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Transformations: map, filter,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Actions: count, collect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Persist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46" y="1373895"/>
            <a:ext cx="5338119" cy="31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66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2000" dirty="0"/>
              <a:t>    Lineage graph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958"/>
            <a:ext cx="6147143" cy="3905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738"/>
          <a:stretch/>
        </p:blipFill>
        <p:spPr>
          <a:xfrm>
            <a:off x="5966769" y="1696712"/>
            <a:ext cx="5735080" cy="10937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10103"/>
          <a:stretch/>
        </p:blipFill>
        <p:spPr>
          <a:xfrm>
            <a:off x="5966769" y="2808273"/>
            <a:ext cx="4833819" cy="10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         Spark VS </a:t>
            </a:r>
            <a:r>
              <a:rPr kumimoji="1" lang="en-US" altLang="zh-CN" dirty="0" err="1"/>
              <a:t>DryadLINQ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Similarity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>
                <a:latin typeface="+mn-ea"/>
                <a:cs typeface="Gill Sans Light"/>
                <a:sym typeface="Gill Sans Light"/>
              </a:rPr>
              <a:t>bulk operations 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corresponding to RDDs transformations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Provide Language-integrated API in Scala</a:t>
            </a:r>
          </a:p>
          <a:p>
            <a:r>
              <a:rPr lang="en-US" altLang="zh-CN" sz="3200" b="1" dirty="0">
                <a:latin typeface="+mn-ea"/>
              </a:rPr>
              <a:t>Difference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Datasets in disks or filesystems(</a:t>
            </a:r>
            <a:r>
              <a:rPr lang="en-US" altLang="zh-CN" sz="2400" dirty="0" err="1">
                <a:latin typeface="+mn-ea"/>
                <a:ea typeface="Gill Sans Light"/>
                <a:cs typeface="Gill Sans Light"/>
                <a:sym typeface="Gill Sans Light"/>
              </a:rPr>
              <a:t>DryadLINQ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) VS Datasets in memory(Spark)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Spark can be used interactively to query big datasets from Scala interpreter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397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RDDs  VS  Distributed Shared Memory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5" y="1426400"/>
            <a:ext cx="7954662" cy="490437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3906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Applications of RDDs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58097"/>
            <a:ext cx="10515600" cy="4718866"/>
          </a:xfrm>
        </p:spPr>
        <p:txBody>
          <a:bodyPr/>
          <a:lstStyle/>
          <a:p>
            <a:r>
              <a:rPr lang="en-US" altLang="zh-CN" sz="3200" b="1" dirty="0">
                <a:latin typeface="+mn-ea"/>
              </a:rPr>
              <a:t>Suitable: batch applications</a:t>
            </a:r>
          </a:p>
          <a:p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r>
              <a:rPr lang="en-US" altLang="zh-CN" sz="3200" b="1" dirty="0">
                <a:latin typeface="+mn-ea"/>
              </a:rPr>
              <a:t>Not Suitable: make asynchronous fine-grained updates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Storage system for Web application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Incremental web crawler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3226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2247</TotalTime>
  <Words>1046</Words>
  <Application>Microsoft Macintosh PowerPoint</Application>
  <PresentationFormat>宽屏</PresentationFormat>
  <Paragraphs>205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0" baseType="lpstr">
      <vt:lpstr>Calibri</vt:lpstr>
      <vt:lpstr>Cambria Math</vt:lpstr>
      <vt:lpstr>DengXian</vt:lpstr>
      <vt:lpstr>Gill Sans</vt:lpstr>
      <vt:lpstr>Gill Sans Light</vt:lpstr>
      <vt:lpstr>Ubuntu</vt:lpstr>
      <vt:lpstr>等线</vt:lpstr>
      <vt:lpstr>等线 Light</vt:lpstr>
      <vt:lpstr>Arial</vt:lpstr>
      <vt:lpstr>Office 主题​​</vt:lpstr>
      <vt:lpstr>1_Office Theme</vt:lpstr>
      <vt:lpstr>         Resilient Distributed Datasets</vt:lpstr>
      <vt:lpstr>Background</vt:lpstr>
      <vt:lpstr>New framework…</vt:lpstr>
      <vt:lpstr>Resilient Distributed Datasets (RDDs)</vt:lpstr>
      <vt:lpstr>Spark</vt:lpstr>
      <vt:lpstr>Example</vt:lpstr>
      <vt:lpstr>            Spark VS DryadLINQ</vt:lpstr>
      <vt:lpstr> RDDs  VS  Distributed Shared Memory</vt:lpstr>
      <vt:lpstr> Applications of RDDs</vt:lpstr>
      <vt:lpstr>Transformations and actions</vt:lpstr>
      <vt:lpstr>Representing RDD</vt:lpstr>
      <vt:lpstr>Dependencies between RDDs</vt:lpstr>
      <vt:lpstr>Differences between types of dependencies</vt:lpstr>
      <vt:lpstr>Job Scheduling- DAG</vt:lpstr>
      <vt:lpstr>Job Scheduling- DAG</vt:lpstr>
      <vt:lpstr>Interpreter Integration</vt:lpstr>
      <vt:lpstr>Memory Management</vt:lpstr>
      <vt:lpstr>Checkpointing</vt:lpstr>
      <vt:lpstr>Example Applications</vt:lpstr>
      <vt:lpstr>Evaluation</vt:lpstr>
      <vt:lpstr>Evaluation</vt:lpstr>
      <vt:lpstr>DataFrame</vt:lpstr>
      <vt:lpstr>DataFrame vs RDD</vt:lpstr>
      <vt:lpstr>DataFrame vs RDD</vt:lpstr>
      <vt:lpstr>Why DataFrame Proposed</vt:lpstr>
      <vt:lpstr>Further Informatin</vt:lpstr>
      <vt:lpstr>Apache Tez</vt:lpstr>
      <vt:lpstr>Apache Tez</vt:lpstr>
      <vt:lpstr>Apache Tez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Chen</dc:creator>
  <cp:lastModifiedBy>DingLu</cp:lastModifiedBy>
  <cp:revision>84</cp:revision>
  <dcterms:created xsi:type="dcterms:W3CDTF">2017-09-24T23:44:35Z</dcterms:created>
  <dcterms:modified xsi:type="dcterms:W3CDTF">2017-09-27T02:06:53Z</dcterms:modified>
</cp:coreProperties>
</file>